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32404050" cy="43205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227" userDrawn="1">
          <p15:clr>
            <a:srgbClr val="000000"/>
          </p15:clr>
        </p15:guide>
        <p15:guide id="2" orient="horz" pos="5761" userDrawn="1">
          <p15:clr>
            <a:srgbClr val="000000"/>
          </p15:clr>
        </p15:guide>
        <p15:guide id="3" orient="horz" pos="26989" userDrawn="1">
          <p15:clr>
            <a:srgbClr val="000000"/>
          </p15:clr>
        </p15:guide>
        <p15:guide id="4" orient="horz" pos="26898" userDrawn="1">
          <p15:clr>
            <a:srgbClr val="000000"/>
          </p15:clr>
        </p15:guide>
        <p15:guide id="5" orient="horz" pos="3629" userDrawn="1">
          <p15:clr>
            <a:srgbClr val="000000"/>
          </p15:clr>
        </p15:guide>
        <p15:guide id="6" pos="10206" userDrawn="1">
          <p15:clr>
            <a:srgbClr val="000000"/>
          </p15:clr>
        </p15:guide>
        <p15:guide id="7" pos="9979" userDrawn="1">
          <p15:clr>
            <a:srgbClr val="000000"/>
          </p15:clr>
        </p15:guide>
        <p15:guide id="8" pos="9752" userDrawn="1">
          <p15:clr>
            <a:srgbClr val="000000"/>
          </p15:clr>
        </p15:guide>
        <p15:guide id="9" pos="20157" userDrawn="1">
          <p15:clr>
            <a:srgbClr val="000000"/>
          </p15:clr>
        </p15:guide>
        <p15:guide id="10" pos="255" userDrawn="1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40" d="100"/>
          <a:sy n="40" d="100"/>
        </p:scale>
        <p:origin x="756" y="702"/>
      </p:cViewPr>
      <p:guideLst>
        <p:guide orient="horz" pos="227"/>
        <p:guide orient="horz" pos="5761"/>
        <p:guide orient="horz" pos="26989"/>
        <p:guide orient="horz" pos="26898"/>
        <p:guide orient="horz" pos="3629"/>
        <p:guide pos="10206"/>
        <p:guide pos="9979"/>
        <p:guide pos="9752"/>
        <p:guide pos="20157"/>
        <p:guide pos="2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‹nº›</a:t>
            </a:fld>
            <a:endParaRPr lang="en-US"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 rot="5400000">
            <a:off x="8705851" y="16517938"/>
            <a:ext cx="36864925" cy="728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 rot="5400000">
            <a:off x="-5950743" y="9303544"/>
            <a:ext cx="36864925" cy="21718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16224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232251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ctrTitle"/>
          </p:nvPr>
        </p:nvSpPr>
        <p:spPr>
          <a:xfrm>
            <a:off x="2430463" y="13422313"/>
            <a:ext cx="27543125" cy="925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subTitle" idx="1"/>
          </p:nvPr>
        </p:nvSpPr>
        <p:spPr>
          <a:xfrm>
            <a:off x="4860925" y="24482425"/>
            <a:ext cx="22682200" cy="11042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ctr">
              <a:spcBef>
                <a:spcPts val="2580"/>
              </a:spcBef>
              <a:spcAft>
                <a:spcPts val="0"/>
              </a:spcAft>
              <a:buClr>
                <a:schemeClr val="dk1"/>
              </a:buClr>
              <a:buSzPts val="12900"/>
              <a:buFont typeface="Arial" panose="020B0604020202020204"/>
              <a:buNone/>
              <a:defRPr/>
            </a:lvl1pPr>
            <a:lvl2pPr lvl="1" algn="ctr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 panose="020B0604020202020204"/>
              <a:buNone/>
              <a:defRPr/>
            </a:lvl2pPr>
            <a:lvl3pPr lvl="2" algn="ctr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9700"/>
              <a:buFont typeface="Arial" panose="020B0604020202020204"/>
              <a:buNone/>
              <a:defRPr/>
            </a:lvl3pPr>
            <a:lvl4pPr lvl="3" algn="ctr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 panose="020B0604020202020204"/>
              <a:buNone/>
              <a:defRPr/>
            </a:lvl4pPr>
            <a:lvl5pPr lvl="4" algn="ctr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 panose="020B0604020202020204"/>
              <a:buNone/>
              <a:defRPr/>
            </a:lvl5pPr>
            <a:lvl6pPr lvl="5" algn="ctr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 panose="020B0604020202020204"/>
              <a:buNone/>
              <a:defRPr/>
            </a:lvl6pPr>
            <a:lvl7pPr lvl="6" algn="ctr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 panose="020B0604020202020204"/>
              <a:buNone/>
              <a:defRPr/>
            </a:lvl7pPr>
            <a:lvl8pPr lvl="7" algn="ctr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 panose="020B0604020202020204"/>
              <a:buNone/>
              <a:defRPr/>
            </a:lvl8pPr>
            <a:lvl9pPr lvl="8" algn="ctr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 panose="020B0604020202020204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16224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232251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1622425" y="1730375"/>
            <a:ext cx="29160787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 rot="5400000">
            <a:off x="1945481" y="9757569"/>
            <a:ext cx="28514675" cy="29160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16224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232251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6351588" y="30243463"/>
            <a:ext cx="19442112" cy="357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>
            <a:spLocks noGrp="1"/>
          </p:cNvSpPr>
          <p:nvPr>
            <p:ph type="pic" idx="2"/>
          </p:nvPr>
        </p:nvSpPr>
        <p:spPr>
          <a:xfrm>
            <a:off x="6351588" y="3860800"/>
            <a:ext cx="19442112" cy="25922288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6351588" y="33813750"/>
            <a:ext cx="19442112" cy="5070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dt" idx="10"/>
          </p:nvPr>
        </p:nvSpPr>
        <p:spPr>
          <a:xfrm>
            <a:off x="16224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232251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1620838" y="1720850"/>
            <a:ext cx="10660062" cy="7319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12669838" y="1720850"/>
            <a:ext cx="18113375" cy="3687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2"/>
          </p:nvPr>
        </p:nvSpPr>
        <p:spPr>
          <a:xfrm>
            <a:off x="1620838" y="9040813"/>
            <a:ext cx="10660062" cy="2955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16224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32251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1622425" y="1730375"/>
            <a:ext cx="29160787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16224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32251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1620838" y="9671050"/>
            <a:ext cx="14316075" cy="4030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1620838" y="13701713"/>
            <a:ext cx="14316075" cy="24893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3"/>
          </p:nvPr>
        </p:nvSpPr>
        <p:spPr>
          <a:xfrm>
            <a:off x="16460788" y="9671050"/>
            <a:ext cx="14322425" cy="4030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4"/>
          </p:nvPr>
        </p:nvSpPr>
        <p:spPr>
          <a:xfrm>
            <a:off x="16460788" y="13701713"/>
            <a:ext cx="14322425" cy="24893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16224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232251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>
            <a:spLocks noGrp="1"/>
          </p:cNvSpPr>
          <p:nvPr>
            <p:ph type="title"/>
          </p:nvPr>
        </p:nvSpPr>
        <p:spPr>
          <a:xfrm>
            <a:off x="1622425" y="1730375"/>
            <a:ext cx="29160787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1"/>
          </p:nvPr>
        </p:nvSpPr>
        <p:spPr>
          <a:xfrm>
            <a:off x="1622425" y="10080625"/>
            <a:ext cx="14503400" cy="2851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18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2"/>
          </p:nvPr>
        </p:nvSpPr>
        <p:spPr>
          <a:xfrm>
            <a:off x="16278225" y="10080625"/>
            <a:ext cx="14504988" cy="2851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1800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16224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232251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2559050" y="27763788"/>
            <a:ext cx="27544713" cy="8580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2559050" y="18311813"/>
            <a:ext cx="27544713" cy="9451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16224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232251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622425" y="1730375"/>
            <a:ext cx="29160787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>
            <a:off x="1622425" y="10080625"/>
            <a:ext cx="29160787" cy="2851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16224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232251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1622425" y="1730375"/>
            <a:ext cx="29160787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78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1622425" y="10080625"/>
            <a:ext cx="29160787" cy="2851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457200" marR="0" lvl="0" indent="-1047750" algn="l" rtl="0">
              <a:spcBef>
                <a:spcPts val="2580"/>
              </a:spcBef>
              <a:spcAft>
                <a:spcPts val="0"/>
              </a:spcAft>
              <a:buClr>
                <a:schemeClr val="dk1"/>
              </a:buClr>
              <a:buSzPts val="12900"/>
              <a:buFont typeface="Arial" panose="020B0604020202020204"/>
              <a:buChar char="•"/>
              <a:defRPr sz="129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946150" algn="l" rtl="0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 panose="020B0604020202020204"/>
              <a:buChar char="–"/>
              <a:defRPr sz="11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844550" algn="l" rtl="0">
              <a:spcBef>
                <a:spcPts val="1940"/>
              </a:spcBef>
              <a:spcAft>
                <a:spcPts val="0"/>
              </a:spcAft>
              <a:buClr>
                <a:schemeClr val="dk1"/>
              </a:buClr>
              <a:buSzPts val="9700"/>
              <a:buFont typeface="Arial" panose="020B0604020202020204"/>
              <a:buChar char="•"/>
              <a:defRPr sz="97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 panose="020B0604020202020204"/>
              <a:buChar char="–"/>
              <a:defRPr sz="81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 panose="020B0604020202020204"/>
              <a:buChar char="»"/>
              <a:defRPr sz="81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 panose="020B0604020202020204"/>
              <a:buChar char="»"/>
              <a:defRPr sz="81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 panose="020B0604020202020204"/>
              <a:buChar char="»"/>
              <a:defRPr sz="81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 panose="020B0604020202020204"/>
              <a:buChar char="»"/>
              <a:defRPr sz="81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742950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ts val="8100"/>
              <a:buFont typeface="Arial" panose="020B0604020202020204"/>
              <a:buChar char="»"/>
              <a:defRPr sz="81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16224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3225125" y="39344600"/>
            <a:ext cx="7558087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70300" tIns="185150" rIns="370300" bIns="18515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700"/>
              <a:buFont typeface="Arial" panose="020B0604020202020204"/>
              <a:buNone/>
              <a:defRPr sz="57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2" descr="blob:https://web.whatsapp.com/880d737a-f369-4567-bc33-93ea4cc78065"/>
          <p:cNvSpPr>
            <a:spLocks noChangeAspect="1" noChangeArrowheads="1"/>
          </p:cNvSpPr>
          <p:nvPr/>
        </p:nvSpPr>
        <p:spPr bwMode="auto">
          <a:xfrm>
            <a:off x="16049625" y="214503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3" name="Google Shape;103;p1"/>
          <p:cNvSpPr txBox="1"/>
          <p:nvPr/>
        </p:nvSpPr>
        <p:spPr>
          <a:xfrm>
            <a:off x="3838936" y="9361755"/>
            <a:ext cx="23799800" cy="1187450"/>
          </a:xfrm>
          <a:prstGeom prst="rect">
            <a:avLst/>
          </a:prstGeom>
          <a:noFill/>
          <a:ln>
            <a:noFill/>
          </a:ln>
          <a:effectLst>
            <a:outerShdw blurRad="63500" dist="35921" dir="18900000">
              <a:schemeClr val="lt1">
                <a:alpha val="49803"/>
              </a:schemeClr>
            </a:outerShdw>
          </a:effectLst>
        </p:spPr>
        <p:txBody>
          <a:bodyPr spcFirstLastPara="1" wrap="square" lIns="78350" tIns="39175" rIns="78350" bIns="391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A54"/>
              </a:buClr>
              <a:buSzPts val="7200"/>
              <a:buFont typeface="Arial" panose="020B0604020202020204"/>
              <a:buNone/>
            </a:pPr>
            <a:r>
              <a:rPr lang="en-US" sz="7200" b="1" i="0" u="none" dirty="0">
                <a:solidFill>
                  <a:srgbClr val="002A5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TÍTULO </a:t>
            </a:r>
            <a:endParaRPr dirty="0"/>
          </a:p>
        </p:txBody>
      </p:sp>
      <p:pic>
        <p:nvPicPr>
          <p:cNvPr id="4" name="Imagem 3" descr="E Poster Bas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602105"/>
            <a:ext cx="32403415" cy="46714410"/>
          </a:xfrm>
          <a:prstGeom prst="rect">
            <a:avLst/>
          </a:prstGeom>
        </p:spPr>
      </p:pic>
      <p:pic>
        <p:nvPicPr>
          <p:cNvPr id="5" name="Imagem 4" descr="logo sem fund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6031" y="-1273746"/>
            <a:ext cx="14405610" cy="548129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EF05D826-043B-602E-399D-27A56CAFB982}"/>
              </a:ext>
            </a:extLst>
          </p:cNvPr>
          <p:cNvSpPr txBox="1"/>
          <p:nvPr/>
        </p:nvSpPr>
        <p:spPr>
          <a:xfrm>
            <a:off x="1732548" y="10100263"/>
            <a:ext cx="12801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/>
              <a:t>INTRODUÇÃO:</a:t>
            </a:r>
          </a:p>
          <a:p>
            <a:r>
              <a:rPr lang="pt-BR" sz="4400" dirty="0"/>
              <a:t>Corpo do Texto: O tamanho ideal é entre 40 a 48 </a:t>
            </a:r>
            <a:r>
              <a:rPr lang="pt-BR" sz="4400" dirty="0" err="1"/>
              <a:t>pt</a:t>
            </a:r>
            <a:r>
              <a:rPr lang="pt-BR" sz="4400" dirty="0"/>
              <a:t>. Evite usar menos de 24 </a:t>
            </a:r>
            <a:r>
              <a:rPr lang="pt-BR" sz="4400" dirty="0" err="1"/>
              <a:t>pt</a:t>
            </a:r>
            <a:r>
              <a:rPr lang="pt-BR" sz="4400" dirty="0"/>
              <a:t>, pois dificulta a leitura à distância.</a:t>
            </a:r>
          </a:p>
          <a:p>
            <a:endParaRPr lang="pt-BR" sz="4800" dirty="0"/>
          </a:p>
          <a:p>
            <a:endParaRPr lang="pt-BR" sz="4800" dirty="0"/>
          </a:p>
          <a:p>
            <a:endParaRPr lang="pt-BR" sz="48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C5345F7-C435-0E19-CAE5-CD079354C32C}"/>
              </a:ext>
            </a:extLst>
          </p:cNvPr>
          <p:cNvSpPr txBox="1"/>
          <p:nvPr/>
        </p:nvSpPr>
        <p:spPr>
          <a:xfrm>
            <a:off x="3056021" y="3837515"/>
            <a:ext cx="2740793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/>
              <a:t>Título Principal:</a:t>
            </a:r>
            <a:r>
              <a:rPr lang="pt-BR" sz="6000" dirty="0"/>
              <a:t> Entre </a:t>
            </a:r>
            <a:r>
              <a:rPr lang="pt-BR" sz="6000" b="1" dirty="0"/>
              <a:t>60 </a:t>
            </a:r>
            <a:r>
              <a:rPr lang="pt-BR" sz="6000" b="1" dirty="0" err="1"/>
              <a:t>pt</a:t>
            </a:r>
            <a:r>
              <a:rPr lang="pt-BR" sz="6000" b="1" dirty="0"/>
              <a:t> e 90 </a:t>
            </a:r>
            <a:r>
              <a:rPr lang="pt-BR" sz="6000" b="1" dirty="0" err="1"/>
              <a:t>pt</a:t>
            </a:r>
            <a:r>
              <a:rPr lang="pt-BR" sz="6000" dirty="0"/>
              <a:t>. Use negrito e, se preferir, letras maiúsculas para dar mais destaque.</a:t>
            </a:r>
          </a:p>
          <a:p>
            <a:endParaRPr lang="pt-BR" sz="6000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179551F-1133-D195-F2C1-D55298D997AC}"/>
              </a:ext>
            </a:extLst>
          </p:cNvPr>
          <p:cNvSpPr txBox="1"/>
          <p:nvPr/>
        </p:nvSpPr>
        <p:spPr>
          <a:xfrm>
            <a:off x="9559090" y="5837333"/>
            <a:ext cx="1637497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pt-BR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rPr>
              <a:t>Nomes dos Autores e Instituição:</a:t>
            </a:r>
            <a:r>
              <a:rPr kumimoji="0" lang="pt-BR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rPr>
              <a:t> Entre </a:t>
            </a:r>
            <a:r>
              <a:rPr kumimoji="0" lang="pt-BR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rPr>
              <a:t>30 </a:t>
            </a:r>
            <a:r>
              <a:rPr kumimoji="0" lang="pt-BR" sz="4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rPr>
              <a:t>pt</a:t>
            </a:r>
            <a:r>
              <a:rPr kumimoji="0" lang="pt-BR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rPr>
              <a:t> e 40 </a:t>
            </a:r>
            <a:r>
              <a:rPr kumimoji="0" lang="pt-BR" sz="4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rPr>
              <a:t>pt</a:t>
            </a:r>
            <a:r>
              <a:rPr kumimoji="0" lang="pt-BR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rPr>
              <a:t>.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37AEC28C-D974-8688-AD04-411715DBFAE7}"/>
              </a:ext>
            </a:extLst>
          </p:cNvPr>
          <p:cNvSpPr txBox="1"/>
          <p:nvPr/>
        </p:nvSpPr>
        <p:spPr>
          <a:xfrm>
            <a:off x="1732548" y="7061300"/>
            <a:ext cx="2683256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pt-BR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rPr>
              <a:t>Subtítulos (Introdução, Objetivo, Metodologia, Resultados e Conclusão:</a:t>
            </a:r>
            <a:r>
              <a:rPr kumimoji="0" lang="pt-BR" sz="6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rPr>
              <a:t> </a:t>
            </a:r>
            <a:r>
              <a:rPr kumimoji="0" lang="pt-BR" sz="6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rPr>
              <a:t>48 </a:t>
            </a:r>
            <a:r>
              <a:rPr kumimoji="0" lang="pt-BR" sz="6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rPr>
              <a:t>pt</a:t>
            </a:r>
            <a:r>
              <a:rPr kumimoji="0" lang="pt-BR" sz="6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rPr>
              <a:t>.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AA5BA091-FB75-5736-0F7E-E559E5BCD1ED}"/>
              </a:ext>
            </a:extLst>
          </p:cNvPr>
          <p:cNvSpPr txBox="1"/>
          <p:nvPr/>
        </p:nvSpPr>
        <p:spPr>
          <a:xfrm>
            <a:off x="17746579" y="33613959"/>
            <a:ext cx="1167511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800" b="1" dirty="0"/>
              <a:t>Referências: </a:t>
            </a:r>
            <a:r>
              <a:rPr lang="pt-BR" sz="4000" dirty="0"/>
              <a:t>Podem ser menores, entre 24 </a:t>
            </a:r>
            <a:r>
              <a:rPr lang="pt-BR" sz="4000" dirty="0" err="1"/>
              <a:t>pt</a:t>
            </a:r>
            <a:r>
              <a:rPr lang="pt-BR" sz="4000" dirty="0"/>
              <a:t> e 28 </a:t>
            </a:r>
            <a:r>
              <a:rPr lang="pt-BR" sz="4000" dirty="0" err="1"/>
              <a:t>pt</a:t>
            </a:r>
            <a:r>
              <a:rPr lang="pt-BR" sz="4000" dirty="0"/>
              <a:t>.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118C8A86-FF18-BADB-5516-DD53189046F5}"/>
              </a:ext>
            </a:extLst>
          </p:cNvPr>
          <p:cNvSpPr txBox="1"/>
          <p:nvPr/>
        </p:nvSpPr>
        <p:spPr>
          <a:xfrm>
            <a:off x="1732548" y="19575599"/>
            <a:ext cx="12801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/>
              <a:t>OBJETIVO:</a:t>
            </a:r>
          </a:p>
          <a:p>
            <a:r>
              <a:rPr lang="pt-BR" sz="4400" dirty="0"/>
              <a:t>Corpo do Texto: O tamanho ideal é entre 40 a 48 </a:t>
            </a:r>
            <a:r>
              <a:rPr lang="pt-BR" sz="4400" dirty="0" err="1"/>
              <a:t>pt</a:t>
            </a:r>
            <a:r>
              <a:rPr lang="pt-BR" sz="4400" dirty="0"/>
              <a:t>. Evite usar menos de 24 </a:t>
            </a:r>
            <a:r>
              <a:rPr lang="pt-BR" sz="4400" dirty="0" err="1"/>
              <a:t>pt</a:t>
            </a:r>
            <a:r>
              <a:rPr lang="pt-BR" sz="4400" dirty="0"/>
              <a:t>, pois dificulta a leitura à distância.</a:t>
            </a:r>
          </a:p>
          <a:p>
            <a:endParaRPr lang="pt-BR" sz="4800" dirty="0"/>
          </a:p>
          <a:p>
            <a:endParaRPr lang="pt-BR" sz="4800" dirty="0"/>
          </a:p>
          <a:p>
            <a:endParaRPr lang="pt-BR" sz="4800" dirty="0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3B583DEA-CD2C-EF96-39AA-CC2F7D17A6B4}"/>
              </a:ext>
            </a:extLst>
          </p:cNvPr>
          <p:cNvSpPr txBox="1"/>
          <p:nvPr/>
        </p:nvSpPr>
        <p:spPr>
          <a:xfrm>
            <a:off x="1732548" y="28895158"/>
            <a:ext cx="12801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/>
              <a:t>Metodologia:</a:t>
            </a:r>
          </a:p>
          <a:p>
            <a:r>
              <a:rPr lang="pt-BR" sz="4400" dirty="0"/>
              <a:t>Corpo do Texto: O tamanho ideal é entre 40 a 48 </a:t>
            </a:r>
            <a:r>
              <a:rPr lang="pt-BR" sz="4400" dirty="0" err="1"/>
              <a:t>pt</a:t>
            </a:r>
            <a:r>
              <a:rPr lang="pt-BR" sz="4400" dirty="0"/>
              <a:t>. Evite usar menos de 24 </a:t>
            </a:r>
            <a:r>
              <a:rPr lang="pt-BR" sz="4400" dirty="0" err="1"/>
              <a:t>pt</a:t>
            </a:r>
            <a:r>
              <a:rPr lang="pt-BR" sz="4400" dirty="0"/>
              <a:t>, pois dificulta a leitura à distância.</a:t>
            </a:r>
          </a:p>
          <a:p>
            <a:endParaRPr lang="pt-BR" sz="4800" dirty="0"/>
          </a:p>
          <a:p>
            <a:endParaRPr lang="pt-BR" sz="4800" dirty="0"/>
          </a:p>
          <a:p>
            <a:endParaRPr lang="pt-BR" sz="4800" dirty="0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99859ACF-24D6-F78B-C8D8-07B70D1045F5}"/>
              </a:ext>
            </a:extLst>
          </p:cNvPr>
          <p:cNvSpPr txBox="1"/>
          <p:nvPr/>
        </p:nvSpPr>
        <p:spPr>
          <a:xfrm>
            <a:off x="17219476" y="9945645"/>
            <a:ext cx="12801600" cy="981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/>
              <a:t>Resultados:</a:t>
            </a:r>
          </a:p>
          <a:p>
            <a:r>
              <a:rPr lang="pt-BR" sz="4400" dirty="0"/>
              <a:t>Corpo do Texto: O tamanho ideal é entre 40 a 48 </a:t>
            </a:r>
            <a:r>
              <a:rPr lang="pt-BR" sz="4400" dirty="0" err="1"/>
              <a:t>pt</a:t>
            </a:r>
            <a:r>
              <a:rPr lang="pt-BR" sz="4400" dirty="0"/>
              <a:t>. Evite usar menos de 24 </a:t>
            </a:r>
            <a:r>
              <a:rPr lang="pt-BR" sz="4400" dirty="0" err="1"/>
              <a:t>pt</a:t>
            </a:r>
            <a:r>
              <a:rPr lang="pt-BR" sz="4400" dirty="0"/>
              <a:t>, pois dificulta a leitura à distância.</a:t>
            </a:r>
          </a:p>
          <a:p>
            <a:endParaRPr lang="pt-BR" sz="4400" dirty="0"/>
          </a:p>
          <a:p>
            <a:r>
              <a:rPr lang="pt-BR" sz="4400" dirty="0"/>
              <a:t>USE tabelas, gráficos e figuras para ilustrar os resultados</a:t>
            </a:r>
          </a:p>
          <a:p>
            <a:endParaRPr lang="pt-BR" sz="4400" dirty="0"/>
          </a:p>
          <a:p>
            <a:endParaRPr lang="pt-BR" sz="4400" dirty="0"/>
          </a:p>
          <a:p>
            <a:endParaRPr lang="pt-BR" sz="4400" dirty="0"/>
          </a:p>
          <a:p>
            <a:endParaRPr lang="pt-BR" sz="4400" dirty="0"/>
          </a:p>
          <a:p>
            <a:endParaRPr lang="pt-BR" sz="4800" dirty="0"/>
          </a:p>
          <a:p>
            <a:endParaRPr lang="pt-BR" sz="4800" dirty="0"/>
          </a:p>
          <a:p>
            <a:endParaRPr lang="pt-BR" sz="4800" dirty="0"/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6A8D6615-1966-1FAE-4111-E216A4203CB8}"/>
              </a:ext>
            </a:extLst>
          </p:cNvPr>
          <p:cNvSpPr txBox="1"/>
          <p:nvPr/>
        </p:nvSpPr>
        <p:spPr>
          <a:xfrm>
            <a:off x="17631223" y="28493380"/>
            <a:ext cx="1345080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800" b="1" dirty="0"/>
              <a:t>Conclusão: </a:t>
            </a:r>
            <a:r>
              <a:rPr lang="pt-BR" sz="4000" dirty="0"/>
              <a:t> O tamanho ideal é entre 40 a 48 </a:t>
            </a:r>
          </a:p>
        </p:txBody>
      </p:sp>
      <p:pic>
        <p:nvPicPr>
          <p:cNvPr id="32" name="Imagem 31" descr="Diagrama&#10;&#10;O conteúdo gerado por IA pode estar incorreto.">
            <a:extLst>
              <a:ext uri="{FF2B5EF4-FFF2-40B4-BE49-F238E27FC236}">
                <a16:creationId xmlns:a16="http://schemas.microsoft.com/office/drawing/2014/main" id="{4B8D2155-E36E-42B2-8541-EE5C2293CD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7079" y="32840442"/>
            <a:ext cx="9297904" cy="7395195"/>
          </a:xfrm>
          <a:prstGeom prst="rect">
            <a:avLst/>
          </a:prstGeom>
        </p:spPr>
      </p:pic>
      <p:pic>
        <p:nvPicPr>
          <p:cNvPr id="34" name="Imagem 33" descr="Gráfico, Gráfico de caixa estreita&#10;&#10;O conteúdo gerado por IA pode estar incorreto.">
            <a:extLst>
              <a:ext uri="{FF2B5EF4-FFF2-40B4-BE49-F238E27FC236}">
                <a16:creationId xmlns:a16="http://schemas.microsoft.com/office/drawing/2014/main" id="{EC37A2BA-8D96-2054-4BF6-9DF2A7D71E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11642" y="14854681"/>
            <a:ext cx="16492408" cy="5312458"/>
          </a:xfrm>
          <a:prstGeom prst="rect">
            <a:avLst/>
          </a:prstGeom>
        </p:spPr>
      </p:pic>
      <p:pic>
        <p:nvPicPr>
          <p:cNvPr id="36" name="Imagem 35" descr="Tabela&#10;&#10;O conteúdo gerado por IA pode estar incorreto.">
            <a:extLst>
              <a:ext uri="{FF2B5EF4-FFF2-40B4-BE49-F238E27FC236}">
                <a16:creationId xmlns:a16="http://schemas.microsoft.com/office/drawing/2014/main" id="{91303506-F0E2-96AD-5807-DFF60B933F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746579" y="20868250"/>
            <a:ext cx="11665696" cy="6336921"/>
          </a:xfrm>
          <a:prstGeom prst="rect">
            <a:avLst/>
          </a:prstGeom>
        </p:spPr>
      </p:pic>
      <p:sp>
        <p:nvSpPr>
          <p:cNvPr id="38" name="CaixaDeTexto 37">
            <a:extLst>
              <a:ext uri="{FF2B5EF4-FFF2-40B4-BE49-F238E27FC236}">
                <a16:creationId xmlns:a16="http://schemas.microsoft.com/office/drawing/2014/main" id="{DFBD0643-0EEF-FA5E-4A0E-B8636EA1B2B4}"/>
              </a:ext>
            </a:extLst>
          </p:cNvPr>
          <p:cNvSpPr txBox="1"/>
          <p:nvPr/>
        </p:nvSpPr>
        <p:spPr>
          <a:xfrm>
            <a:off x="17746579" y="35392817"/>
            <a:ext cx="1333544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pt-BR" sz="2800" dirty="0" err="1"/>
              <a:t>MacFie</a:t>
            </a:r>
            <a:r>
              <a:rPr lang="pt-BR" sz="2800" dirty="0"/>
              <a:t> CC, </a:t>
            </a:r>
            <a:r>
              <a:rPr lang="pt-BR" sz="2800" dirty="0" err="1"/>
              <a:t>Melling</a:t>
            </a:r>
            <a:r>
              <a:rPr lang="pt-BR" sz="2800" dirty="0"/>
              <a:t> AC, </a:t>
            </a:r>
            <a:r>
              <a:rPr lang="pt-BR" sz="2800" dirty="0" err="1"/>
              <a:t>Leaper</a:t>
            </a:r>
            <a:r>
              <a:rPr lang="pt-BR" sz="2800" dirty="0"/>
              <a:t> DJ. </a:t>
            </a:r>
            <a:r>
              <a:rPr lang="pt-BR" sz="2800" dirty="0" err="1"/>
              <a:t>Effects</a:t>
            </a:r>
            <a:r>
              <a:rPr lang="pt-BR" sz="2800" dirty="0"/>
              <a:t> </a:t>
            </a:r>
            <a:r>
              <a:rPr lang="pt-BR" sz="2800" dirty="0" err="1"/>
              <a:t>of</a:t>
            </a:r>
            <a:r>
              <a:rPr lang="pt-BR" sz="2800" dirty="0"/>
              <a:t> </a:t>
            </a:r>
            <a:r>
              <a:rPr lang="pt-BR" sz="2800" dirty="0" err="1"/>
              <a:t>warming</a:t>
            </a:r>
            <a:r>
              <a:rPr lang="pt-BR" sz="2800" dirty="0"/>
              <a:t> </a:t>
            </a:r>
            <a:r>
              <a:rPr lang="pt-BR" sz="2800" dirty="0" err="1"/>
              <a:t>on</a:t>
            </a:r>
            <a:r>
              <a:rPr lang="pt-BR" sz="2800" dirty="0"/>
              <a:t> </a:t>
            </a:r>
            <a:r>
              <a:rPr lang="pt-BR" sz="2800" dirty="0" err="1"/>
              <a:t>healing</a:t>
            </a:r>
            <a:r>
              <a:rPr lang="pt-BR" sz="2800" dirty="0"/>
              <a:t>. J </a:t>
            </a:r>
            <a:r>
              <a:rPr lang="pt-BR" sz="2800" dirty="0" err="1"/>
              <a:t>Wound</a:t>
            </a:r>
            <a:r>
              <a:rPr lang="pt-BR" sz="2800" dirty="0"/>
              <a:t> </a:t>
            </a:r>
            <a:r>
              <a:rPr lang="pt-BR" sz="2800" dirty="0" err="1"/>
              <a:t>Care</a:t>
            </a:r>
            <a:r>
              <a:rPr lang="pt-BR" sz="2800" dirty="0"/>
              <a:t> 2005;14(3):133-6.2. Khan AA, </a:t>
            </a:r>
            <a:r>
              <a:rPr lang="pt-BR" sz="2800" dirty="0" err="1"/>
              <a:t>Banwell</a:t>
            </a:r>
            <a:r>
              <a:rPr lang="pt-BR" sz="2800" dirty="0"/>
              <a:t> PE, Bakker MC, et al. Topical </a:t>
            </a:r>
            <a:r>
              <a:rPr lang="pt-BR" sz="2800" dirty="0" err="1"/>
              <a:t>radiant</a:t>
            </a:r>
            <a:r>
              <a:rPr lang="pt-BR" sz="2800" dirty="0"/>
              <a:t> </a:t>
            </a:r>
            <a:r>
              <a:rPr lang="pt-BR" sz="2800" dirty="0" err="1"/>
              <a:t>heating</a:t>
            </a:r>
            <a:r>
              <a:rPr lang="pt-BR" sz="2800" dirty="0"/>
              <a:t> in </a:t>
            </a:r>
            <a:r>
              <a:rPr lang="pt-BR" sz="2800" dirty="0" err="1"/>
              <a:t>wound</a:t>
            </a:r>
            <a:r>
              <a:rPr lang="pt-BR" sz="2800" dirty="0"/>
              <a:t> </a:t>
            </a:r>
            <a:r>
              <a:rPr lang="pt-BR" sz="2800" dirty="0" err="1"/>
              <a:t>healing</a:t>
            </a:r>
            <a:r>
              <a:rPr lang="pt-BR" sz="2800" dirty="0"/>
              <a:t>: </a:t>
            </a:r>
            <a:r>
              <a:rPr lang="pt-BR" sz="2800" dirty="0" err="1"/>
              <a:t>an</a:t>
            </a:r>
            <a:r>
              <a:rPr lang="pt-BR" sz="2800" dirty="0"/>
              <a:t> </a:t>
            </a:r>
            <a:r>
              <a:rPr lang="pt-BR" sz="2800" dirty="0" err="1"/>
              <a:t>experimentalstudy</a:t>
            </a:r>
            <a:r>
              <a:rPr lang="pt-BR" sz="2800" dirty="0"/>
              <a:t> in a </a:t>
            </a:r>
            <a:r>
              <a:rPr lang="pt-BR" sz="2800" dirty="0" err="1"/>
              <a:t>donor</a:t>
            </a:r>
            <a:r>
              <a:rPr lang="pt-BR" sz="2800" dirty="0"/>
              <a:t> site </a:t>
            </a:r>
            <a:r>
              <a:rPr lang="pt-BR" sz="2800" dirty="0" err="1"/>
              <a:t>wound</a:t>
            </a:r>
            <a:r>
              <a:rPr lang="pt-BR" sz="2800" dirty="0"/>
              <a:t> model. </a:t>
            </a:r>
            <a:r>
              <a:rPr lang="pt-BR" sz="2800" dirty="0" err="1"/>
              <a:t>Int</a:t>
            </a:r>
            <a:r>
              <a:rPr lang="pt-BR" sz="2800" dirty="0"/>
              <a:t> </a:t>
            </a:r>
            <a:r>
              <a:rPr lang="pt-BR" sz="2800" dirty="0" err="1"/>
              <a:t>Wound</a:t>
            </a:r>
            <a:r>
              <a:rPr lang="pt-BR" sz="2800" dirty="0"/>
              <a:t> J 2004;1(4):233-40.3.</a:t>
            </a:r>
          </a:p>
          <a:p>
            <a:pPr marL="514350" indent="-514350">
              <a:buAutoNum type="arabicPeriod"/>
            </a:pPr>
            <a:r>
              <a:rPr lang="pt-BR" sz="2800" dirty="0"/>
              <a:t> </a:t>
            </a:r>
            <a:r>
              <a:rPr lang="pt-BR" sz="2800" dirty="0" err="1"/>
              <a:t>Leaper</a:t>
            </a:r>
            <a:r>
              <a:rPr lang="pt-BR" sz="2800" dirty="0"/>
              <a:t> D. </a:t>
            </a:r>
            <a:r>
              <a:rPr lang="pt-BR" sz="2800" dirty="0" err="1"/>
              <a:t>Perfusion</a:t>
            </a:r>
            <a:r>
              <a:rPr lang="pt-BR" sz="2800" dirty="0"/>
              <a:t>, </a:t>
            </a:r>
            <a:r>
              <a:rPr lang="pt-BR" sz="2800" dirty="0" err="1"/>
              <a:t>oxygenation</a:t>
            </a:r>
            <a:r>
              <a:rPr lang="pt-BR" sz="2800" dirty="0"/>
              <a:t> </a:t>
            </a:r>
            <a:r>
              <a:rPr lang="pt-BR" sz="2800" dirty="0" err="1"/>
              <a:t>and</a:t>
            </a:r>
            <a:r>
              <a:rPr lang="pt-BR" sz="2800" dirty="0"/>
              <a:t> </a:t>
            </a:r>
            <a:r>
              <a:rPr lang="pt-BR" sz="2800" dirty="0" err="1"/>
              <a:t>warming</a:t>
            </a:r>
            <a:r>
              <a:rPr lang="pt-BR" sz="2800" dirty="0"/>
              <a:t>. </a:t>
            </a:r>
            <a:r>
              <a:rPr lang="pt-BR" sz="2800" dirty="0" err="1"/>
              <a:t>Int</a:t>
            </a:r>
            <a:r>
              <a:rPr lang="pt-BR" sz="2800" dirty="0"/>
              <a:t> </a:t>
            </a:r>
            <a:r>
              <a:rPr lang="pt-BR" sz="2800" dirty="0" err="1"/>
              <a:t>Wound</a:t>
            </a:r>
            <a:r>
              <a:rPr lang="pt-BR" sz="2800" dirty="0"/>
              <a:t> J 2007;4(</a:t>
            </a:r>
            <a:r>
              <a:rPr lang="pt-BR" sz="2800" dirty="0" err="1"/>
              <a:t>Suppl</a:t>
            </a:r>
            <a:r>
              <a:rPr lang="pt-BR" sz="2800" dirty="0"/>
              <a:t> 3):4-8.4. </a:t>
            </a:r>
            <a:r>
              <a:rPr lang="pt-BR" sz="2800" dirty="0" err="1"/>
              <a:t>McGuiness</a:t>
            </a:r>
            <a:r>
              <a:rPr lang="pt-BR" sz="2800" dirty="0"/>
              <a:t> W, Vella E, Harrison D. </a:t>
            </a:r>
            <a:r>
              <a:rPr lang="pt-BR" sz="2800" dirty="0" err="1"/>
              <a:t>Influence</a:t>
            </a:r>
            <a:r>
              <a:rPr lang="pt-BR" sz="2800" dirty="0"/>
              <a:t> </a:t>
            </a:r>
            <a:r>
              <a:rPr lang="pt-BR" sz="2800" dirty="0" err="1"/>
              <a:t>of</a:t>
            </a:r>
            <a:r>
              <a:rPr lang="pt-BR" sz="2800" dirty="0"/>
              <a:t> </a:t>
            </a:r>
            <a:r>
              <a:rPr lang="pt-BR" sz="2800" dirty="0" err="1"/>
              <a:t>dressing</a:t>
            </a:r>
            <a:r>
              <a:rPr lang="pt-BR" sz="2800" dirty="0"/>
              <a:t> </a:t>
            </a:r>
            <a:r>
              <a:rPr lang="pt-BR" sz="2800" dirty="0" err="1"/>
              <a:t>changes</a:t>
            </a:r>
            <a:r>
              <a:rPr lang="pt-BR" sz="2800" dirty="0"/>
              <a:t> </a:t>
            </a:r>
            <a:r>
              <a:rPr lang="pt-BR" sz="2800" dirty="0" err="1"/>
              <a:t>on</a:t>
            </a:r>
            <a:r>
              <a:rPr lang="pt-BR" sz="2800" dirty="0"/>
              <a:t> </a:t>
            </a:r>
            <a:r>
              <a:rPr lang="pt-BR" sz="2800" dirty="0" err="1"/>
              <a:t>wound</a:t>
            </a:r>
            <a:r>
              <a:rPr lang="pt-BR" sz="2800" dirty="0"/>
              <a:t> </a:t>
            </a:r>
            <a:r>
              <a:rPr lang="pt-BR" sz="2800" dirty="0" err="1"/>
              <a:t>temperature</a:t>
            </a:r>
            <a:r>
              <a:rPr lang="pt-BR" sz="2800" dirty="0"/>
              <a:t>. J </a:t>
            </a:r>
            <a:r>
              <a:rPr lang="pt-BR" sz="2800" dirty="0" err="1"/>
              <a:t>WoundCare</a:t>
            </a:r>
            <a:r>
              <a:rPr lang="pt-BR" sz="2800" dirty="0"/>
              <a:t> 2004;13(9):383-5 (PDF)</a:t>
            </a:r>
          </a:p>
          <a:p>
            <a:pPr marL="514350" indent="-514350">
              <a:buAutoNum type="arabicPeriod"/>
            </a:pPr>
            <a:r>
              <a:rPr lang="pt-BR" sz="2800" dirty="0"/>
              <a:t> </a:t>
            </a:r>
            <a:r>
              <a:rPr lang="pt-BR" sz="2800" dirty="0" err="1"/>
              <a:t>Effect</a:t>
            </a:r>
            <a:r>
              <a:rPr lang="pt-BR" sz="2800" dirty="0"/>
              <a:t> </a:t>
            </a:r>
            <a:r>
              <a:rPr lang="pt-BR" sz="2800" dirty="0" err="1"/>
              <a:t>of</a:t>
            </a:r>
            <a:r>
              <a:rPr lang="pt-BR" sz="2800" dirty="0"/>
              <a:t> </a:t>
            </a:r>
            <a:r>
              <a:rPr lang="pt-BR" sz="2800" dirty="0" err="1"/>
              <a:t>Heated</a:t>
            </a:r>
            <a:r>
              <a:rPr lang="pt-BR" sz="2800" dirty="0"/>
              <a:t> Saline </a:t>
            </a:r>
            <a:r>
              <a:rPr lang="pt-BR" sz="2800" dirty="0" err="1"/>
              <a:t>Solution</a:t>
            </a:r>
            <a:r>
              <a:rPr lang="pt-BR" sz="2800" dirty="0"/>
              <a:t> </a:t>
            </a:r>
            <a:r>
              <a:rPr lang="pt-BR" sz="2800" dirty="0" err="1"/>
              <a:t>on</a:t>
            </a:r>
            <a:r>
              <a:rPr lang="pt-BR" sz="2800" dirty="0"/>
              <a:t> Pain </a:t>
            </a:r>
            <a:r>
              <a:rPr lang="pt-BR" sz="2800" dirty="0" err="1"/>
              <a:t>Intensity</a:t>
            </a:r>
            <a:r>
              <a:rPr lang="pt-BR" sz="2800" dirty="0"/>
              <a:t>, </a:t>
            </a:r>
            <a:r>
              <a:rPr lang="pt-BR" sz="2800" dirty="0" err="1"/>
              <a:t>Wound</a:t>
            </a:r>
            <a:r>
              <a:rPr lang="pt-BR" sz="2800" dirty="0"/>
              <a:t> Bed </a:t>
            </a:r>
            <a:r>
              <a:rPr lang="pt-BR" sz="2800" dirty="0" err="1"/>
              <a:t>Temperature</a:t>
            </a:r>
            <a:r>
              <a:rPr lang="pt-BR" sz="2800" dirty="0"/>
              <a:t>, </a:t>
            </a:r>
            <a:r>
              <a:rPr lang="pt-BR" sz="2800" dirty="0" err="1"/>
              <a:t>and</a:t>
            </a:r>
            <a:r>
              <a:rPr lang="pt-BR" sz="2800" dirty="0"/>
              <a:t> Comfort </a:t>
            </a:r>
            <a:r>
              <a:rPr lang="pt-BR" sz="2800" dirty="0" err="1"/>
              <a:t>during</a:t>
            </a:r>
            <a:r>
              <a:rPr lang="pt-BR" sz="2800" dirty="0"/>
              <a:t> </a:t>
            </a:r>
            <a:r>
              <a:rPr lang="pt-BR" sz="2800" dirty="0" err="1"/>
              <a:t>Chronic</a:t>
            </a:r>
            <a:r>
              <a:rPr lang="pt-BR" sz="2800" dirty="0"/>
              <a:t> </a:t>
            </a:r>
            <a:r>
              <a:rPr lang="pt-BR" sz="2800" dirty="0" err="1"/>
              <a:t>Wound</a:t>
            </a:r>
            <a:r>
              <a:rPr lang="pt-BR" sz="2800" dirty="0"/>
              <a:t> </a:t>
            </a:r>
            <a:r>
              <a:rPr lang="pt-BR" sz="2800" dirty="0" err="1"/>
              <a:t>Dressing</a:t>
            </a:r>
            <a:r>
              <a:rPr lang="pt-BR" sz="2800" dirty="0"/>
              <a:t> </a:t>
            </a:r>
            <a:r>
              <a:rPr lang="pt-BR" sz="2800" dirty="0" err="1"/>
              <a:t>Changes</a:t>
            </a:r>
            <a:r>
              <a:rPr lang="pt-BR" sz="2800" dirty="0"/>
              <a:t>: Crossover </a:t>
            </a:r>
            <a:r>
              <a:rPr lang="pt-BR" sz="2800" dirty="0" err="1"/>
              <a:t>Randomized</a:t>
            </a:r>
            <a:r>
              <a:rPr lang="pt-BR" sz="2800" dirty="0"/>
              <a:t> Clinical </a:t>
            </a:r>
            <a:r>
              <a:rPr lang="pt-BR" sz="2800" dirty="0" err="1"/>
              <a:t>Trial</a:t>
            </a:r>
            <a:r>
              <a:rPr lang="pt-BR" sz="2800" dirty="0"/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5">
      <a:dk1>
        <a:srgbClr val="000000"/>
      </a:dk1>
      <a:lt1>
        <a:srgbClr val="FFFFFF"/>
      </a:lt1>
      <a:dk2>
        <a:srgbClr val="9966FF"/>
      </a:dk2>
      <a:lt2>
        <a:srgbClr val="808080"/>
      </a:lt2>
      <a:accent1>
        <a:srgbClr val="AEEAF0"/>
      </a:accent1>
      <a:accent2>
        <a:srgbClr val="6600CC"/>
      </a:accent2>
      <a:accent3>
        <a:srgbClr val="FFFFFF"/>
      </a:accent3>
      <a:accent4>
        <a:srgbClr val="000000"/>
      </a:accent4>
      <a:accent5>
        <a:srgbClr val="D3F3F6"/>
      </a:accent5>
      <a:accent6>
        <a:srgbClr val="5C00B9"/>
      </a:accent6>
      <a:hlink>
        <a:srgbClr val="009999"/>
      </a:hlink>
      <a:folHlink>
        <a:srgbClr val="33CC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335</Words>
  <Application>Microsoft Office PowerPoint</Application>
  <PresentationFormat>Personalizar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Design padrão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EERP</dc:creator>
  <cp:lastModifiedBy>Helio Galdino Junior</cp:lastModifiedBy>
  <cp:revision>10</cp:revision>
  <dcterms:created xsi:type="dcterms:W3CDTF">2007-08-30T11:10:00Z</dcterms:created>
  <dcterms:modified xsi:type="dcterms:W3CDTF">2026-04-02T19:49:08Z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2C8C0BDD43E942D49E28557ACEFA37C7_13</vt:lpwstr>
  </property>
  <property fmtid="{D5CDD505-2E9C-101B-9397-08002B2CF9AE}" pid="3" name="KSOProductBuildVer">
    <vt:lpwstr>1046-12.2.0.23196</vt:lpwstr>
  </property>
</Properties>
</file>